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9" r:id="rId4"/>
    <p:sldId id="258" r:id="rId5"/>
    <p:sldId id="260" r:id="rId6"/>
    <p:sldId id="261" r:id="rId7"/>
    <p:sldId id="270" r:id="rId8"/>
    <p:sldId id="271" r:id="rId9"/>
    <p:sldId id="275" r:id="rId10"/>
    <p:sldId id="277" r:id="rId11"/>
    <p:sldId id="278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1823FA-6ACF-4E54-9D06-D8D281FEF78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7885B8-C0EE-4041-AC90-2CDBB3078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8"/>
            <a:ext cx="8458200" cy="435771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Планирование работы по конструированию.                                 Мониторинг эффективности решения задач по конструированию.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357826"/>
            <a:ext cx="6929486" cy="1357322"/>
          </a:xfrm>
        </p:spPr>
        <p:txBody>
          <a:bodyPr/>
          <a:lstStyle/>
          <a:p>
            <a:pPr algn="ctr"/>
            <a:r>
              <a:rPr lang="ru-RU" dirty="0" smtClean="0"/>
              <a:t>Составила: Морозова Е.В.,                             воспитатель первой кв.категории,                                                  МДОУ №1 «Ленинец», г.Тутаев, 2019г.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Конструирование из бумаги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13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Альбом или коллекция «какая бывает бумага»</a:t>
            </a:r>
          </a:p>
          <a:p>
            <a:r>
              <a:rPr lang="ru-RU" dirty="0" smtClean="0"/>
              <a:t>Образцы поделок из бумаги</a:t>
            </a:r>
          </a:p>
          <a:p>
            <a:r>
              <a:rPr lang="ru-RU" dirty="0" smtClean="0"/>
              <a:t>Подбор литературы о производстве бумаги, её применении в жизни человека</a:t>
            </a:r>
          </a:p>
          <a:p>
            <a:r>
              <a:rPr lang="ru-RU" dirty="0" smtClean="0"/>
              <a:t>Подбор бумаги и дополнительных декоративных деталей</a:t>
            </a:r>
          </a:p>
          <a:p>
            <a:endParaRPr lang="ru-RU" dirty="0"/>
          </a:p>
        </p:txBody>
      </p:sp>
      <p:pic>
        <p:nvPicPr>
          <p:cNvPr id="2050" name="Picture 2" descr="https://avatars.mds.yandex.net/get-pdb/202366/70a32576-c307-47c7-9ae6-eea710f966d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636"/>
            <a:ext cx="1857388" cy="1563302"/>
          </a:xfrm>
          <a:prstGeom prst="rect">
            <a:avLst/>
          </a:prstGeom>
          <a:noFill/>
        </p:spPr>
      </p:pic>
      <p:pic>
        <p:nvPicPr>
          <p:cNvPr id="2052" name="Picture 4" descr="https://www.maam.ru/upload/blogs/detsad-318313-1459672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14818"/>
            <a:ext cx="2428892" cy="1619261"/>
          </a:xfrm>
          <a:prstGeom prst="rect">
            <a:avLst/>
          </a:prstGeom>
          <a:noFill/>
        </p:spPr>
      </p:pic>
      <p:sp>
        <p:nvSpPr>
          <p:cNvPr id="2054" name="AutoShape 6" descr="https://insdrcdn.com/media/attachments/9/fe/a98ab7fe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page365.ru/wp-content/uploads/2019/02/krasnij-tulpan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643446"/>
            <a:ext cx="2428892" cy="1939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из природного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3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Альбом или коллекция «Природные материалы»</a:t>
            </a:r>
          </a:p>
          <a:p>
            <a:r>
              <a:rPr lang="ru-RU" dirty="0" smtClean="0"/>
              <a:t>Подбор природного материала</a:t>
            </a:r>
          </a:p>
          <a:p>
            <a:r>
              <a:rPr lang="ru-RU" dirty="0" smtClean="0"/>
              <a:t>Подбор декоративных элементов и дополнительных материалов для оформления</a:t>
            </a:r>
          </a:p>
          <a:p>
            <a:r>
              <a:rPr lang="ru-RU" dirty="0" smtClean="0"/>
              <a:t>Подбор иллюстраций поделок</a:t>
            </a:r>
          </a:p>
          <a:p>
            <a:r>
              <a:rPr lang="ru-RU" dirty="0" smtClean="0"/>
              <a:t>Подбор литературы и иллюстраций о природе</a:t>
            </a:r>
            <a:endParaRPr lang="ru-RU" dirty="0"/>
          </a:p>
        </p:txBody>
      </p:sp>
      <p:pic>
        <p:nvPicPr>
          <p:cNvPr id="29698" name="Picture 2" descr="https://ped-kopilka.ru/images/13(7)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2199"/>
            <a:ext cx="1719906" cy="2448000"/>
          </a:xfrm>
          <a:prstGeom prst="rect">
            <a:avLst/>
          </a:prstGeom>
          <a:noFill/>
        </p:spPr>
      </p:pic>
      <p:pic>
        <p:nvPicPr>
          <p:cNvPr id="29700" name="Picture 4" descr="https://mognotak.ru/wp-content/uploads/2018/10/vertol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714884"/>
            <a:ext cx="2857520" cy="1768190"/>
          </a:xfrm>
          <a:prstGeom prst="rect">
            <a:avLst/>
          </a:prstGeom>
          <a:noFill/>
        </p:spPr>
      </p:pic>
      <p:pic>
        <p:nvPicPr>
          <p:cNvPr id="29702" name="Picture 6" descr="http://dskatusha.ru/wp-content/uploads/2016/01/algoritmi4.jpg"/>
          <p:cNvPicPr>
            <a:picLocks noChangeAspect="1" noChangeArrowheads="1"/>
          </p:cNvPicPr>
          <p:nvPr/>
        </p:nvPicPr>
        <p:blipFill>
          <a:blip r:embed="rId4"/>
          <a:srcRect l="10423" t="5667" r="8800" b="5543"/>
          <a:stretch>
            <a:fillRect/>
          </a:stretch>
        </p:blipFill>
        <p:spPr bwMode="auto">
          <a:xfrm>
            <a:off x="6572264" y="4214818"/>
            <a:ext cx="1614630" cy="24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войная стрелка влево/вправо 19"/>
          <p:cNvSpPr/>
          <p:nvPr/>
        </p:nvSpPr>
        <p:spPr>
          <a:xfrm>
            <a:off x="3643306" y="3571876"/>
            <a:ext cx="185738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143240" y="2500306"/>
            <a:ext cx="278608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786050" y="1285860"/>
            <a:ext cx="342902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7290" y="214290"/>
            <a:ext cx="64294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Работа с родителями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8926" y="4643446"/>
            <a:ext cx="328614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Наглядная информация на тему «Конструирование как познавательно-исследовательская и продуктивная деятельность дошкольника»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357430"/>
            <a:ext cx="234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 и консультации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72198" y="2285992"/>
            <a:ext cx="234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Маршруты выходного дня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1214422"/>
            <a:ext cx="1512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Семейные проекты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1142984"/>
            <a:ext cx="1512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Семейные конкурсы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3500438"/>
            <a:ext cx="342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выставок детских поделок и построек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500438"/>
            <a:ext cx="342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Детско-родительские занятия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714356"/>
            <a:ext cx="484632" cy="3857652"/>
          </a:xfrm>
          <a:prstGeom prst="downArrow">
            <a:avLst>
              <a:gd name="adj1" fmla="val 50000"/>
              <a:gd name="adj2" fmla="val 52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c.pics.livejournal.com/ninel_79/77404872/11005/1100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000264" cy="1899947"/>
          </a:xfrm>
          <a:prstGeom prst="rect">
            <a:avLst/>
          </a:prstGeom>
          <a:noFill/>
        </p:spPr>
      </p:pic>
      <p:pic>
        <p:nvPicPr>
          <p:cNvPr id="2052" name="Picture 4" descr="http://ds33.detkin-club.ru/images/groups/s1200%20%281%29_5ced094a73f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071678"/>
            <a:ext cx="3500462" cy="218598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               за    внимание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Термин «конструирование» означает создание модели, построение, приведение в определенный порядок и взаимоотношение различных предметов, частей, элементов.  </a:t>
            </a:r>
          </a:p>
          <a:p>
            <a:pPr>
              <a:buNone/>
            </a:pPr>
            <a:r>
              <a:rPr lang="ru-RU" smtClean="0"/>
              <a:t>   Детское конструирование - это </a:t>
            </a:r>
            <a:r>
              <a:rPr lang="ru-RU" dirty="0" smtClean="0"/>
              <a:t>деятельность, в которой дети создают из различных материалов (бумаги, картона, дерева, специальных строительных наборов и конструкторов) разнообразные игровые поделки (игрушки, постройки).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flipH="1">
            <a:off x="4071934" y="2071678"/>
            <a:ext cx="540000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Образовательное взаимодействие в режимных моментах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53578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Подгрупповая, индивидуальная работа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857496"/>
            <a:ext cx="2520000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закрепление навыков конструирования из строительного материала, деталей конструкторов, природного и бросового материала, из бумаги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928934"/>
            <a:ext cx="252000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закрепление представлений о форме, цвете, величине, расположении на плоскости, в пространстве</a:t>
            </a:r>
            <a:endParaRPr lang="ru-RU" dirty="0"/>
          </a:p>
        </p:txBody>
      </p:sp>
      <p:pic>
        <p:nvPicPr>
          <p:cNvPr id="19" name="Picture 2" descr="http://www.otbasym.kz/public/pictures/files/deti_igra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901" y="1071546"/>
            <a:ext cx="2096099" cy="1586952"/>
          </a:xfrm>
          <a:prstGeom prst="rect">
            <a:avLst/>
          </a:prstGeom>
          <a:noFill/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357554" y="3429000"/>
            <a:ext cx="2000264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obrpro.ru/upload/iblock/9a9/2skmt60pzbmssg0ss4k4s4kcgw44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286388"/>
            <a:ext cx="2071702" cy="1379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2214546" y="3929066"/>
            <a:ext cx="540000" cy="93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29454" y="3929066"/>
            <a:ext cx="540000" cy="93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975717">
            <a:off x="4892074" y="2199918"/>
            <a:ext cx="540000" cy="936000"/>
          </a:xfrm>
          <a:prstGeom prst="downArrow">
            <a:avLst>
              <a:gd name="adj1" fmla="val 50000"/>
              <a:gd name="adj2" fmla="val 4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624283" flipH="1">
            <a:off x="3820503" y="2199918"/>
            <a:ext cx="540000" cy="936000"/>
          </a:xfrm>
          <a:prstGeom prst="downArrow">
            <a:avLst>
              <a:gd name="adj1" fmla="val 50000"/>
              <a:gd name="adj2" fmla="val 43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Образовательное взаимодействие в режимных моментах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00232" y="1571612"/>
            <a:ext cx="48577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dirty="0" smtClean="0"/>
              <a:t>Чтение художественной,  познавательной литературы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500034" y="3214686"/>
            <a:ext cx="37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3200" dirty="0" smtClean="0"/>
              <a:t>Конструирование из строительного материала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5143504" y="3214686"/>
            <a:ext cx="378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конструирование из природного материала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34" y="4929198"/>
            <a:ext cx="378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рассказы, стихи о жилых и административных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помещениях, учреждениях культуры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143504" y="4929198"/>
            <a:ext cx="378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литература о богатстве природы, её разнообразии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8" descr="https://ds04.infourok.ru/uploads/ex/0049/00187dd0-89adb6d5/hello_html_m10ff0a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1717112" cy="1604927"/>
          </a:xfrm>
          <a:prstGeom prst="rect">
            <a:avLst/>
          </a:prstGeom>
          <a:noFill/>
        </p:spPr>
      </p:pic>
      <p:pic>
        <p:nvPicPr>
          <p:cNvPr id="4106" name="Picture 10" descr="http://igrushka.kz/vip14/prmat/starle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857232"/>
            <a:ext cx="1197014" cy="2233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низ 27"/>
          <p:cNvSpPr/>
          <p:nvPr/>
        </p:nvSpPr>
        <p:spPr>
          <a:xfrm rot="16200000">
            <a:off x="5676144" y="15390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751232">
            <a:off x="4541335" y="24018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811980">
            <a:off x="2780656" y="21652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8" name="Picture 20" descr="https://i.pinimg.com/originals/35/27/a9/3527a91f4fdf8c1969332b02d41eac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3337251" cy="1714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Образовательное взаимодействие в режимных моментах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3240" y="1571612"/>
            <a:ext cx="2571768" cy="85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/>
              <a:t>П</a:t>
            </a:r>
            <a:r>
              <a:rPr lang="ru-RU" dirty="0" smtClean="0"/>
              <a:t>рогулка</a:t>
            </a:r>
            <a:endParaRPr lang="ru-RU" dirty="0"/>
          </a:p>
        </p:txBody>
      </p:sp>
      <p:pic>
        <p:nvPicPr>
          <p:cNvPr id="8" name="Picture 6" descr="https://thumbs.dreamstime.com/b/%D0%B7%D0%B0%D0%BC%D0%BE%D0%BA-%D0%BF%D0%B5%D1%81%D0%BA%D0%B0-%D1%81-%D0%BD%D0%B0%D0%B1%D0%BE%D1%80%D0%BE%D0%BC-sandpit-26242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714620"/>
            <a:ext cx="1571636" cy="1571636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428596" y="2714620"/>
            <a:ext cx="2160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наблюдение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6500826" y="1357298"/>
            <a:ext cx="2160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dirty="0" smtClean="0"/>
              <a:t>    </a:t>
            </a:r>
            <a:r>
              <a:rPr lang="ru-RU" sz="2000" dirty="0" err="1" smtClean="0"/>
              <a:t>з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акрепление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полученных навыков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071934" y="3429000"/>
            <a:ext cx="2160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сбор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природного материала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82" name="Picture 14" descr="http://img0.liveinternet.ru/images/attach/c/11/116/345/116345434____ya.png?15217145346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9797">
            <a:off x="403822" y="5391398"/>
            <a:ext cx="851634" cy="928694"/>
          </a:xfrm>
          <a:prstGeom prst="rect">
            <a:avLst/>
          </a:prstGeom>
          <a:noFill/>
        </p:spPr>
      </p:pic>
      <p:sp>
        <p:nvSpPr>
          <p:cNvPr id="7192" name="AutoShape 24" descr="https://img-fotki.yandex.ru/get/477847/112265771.bf6/0_ddf5f_fb8bf487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4" name="AutoShape 26" descr="https://img-fotki.yandex.ru/get/477847/112265771.bf6/0_ddf5f_fb8bf487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6" name="Picture 28" descr="https://img14.postila.ru/resize?w=660&amp;src=%2Fdata%2Ffc%2Fdf%2Fa1%2F2e%2Ffcdfa12e709d824fed0810e5e5b5df815fabea3e82980a6dca171a678285f9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14884"/>
            <a:ext cx="1925650" cy="2033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 rot="19748018" flipH="1">
            <a:off x="4959960" y="2584047"/>
            <a:ext cx="254219" cy="7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51982">
            <a:off x="3388323" y="2584048"/>
            <a:ext cx="254219" cy="7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800" y="457200"/>
            <a:ext cx="8686800" cy="1257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Образовательное взаимодействие в режимных моментах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000232" y="1714488"/>
            <a:ext cx="450059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Игровая деятельность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00034" y="3357562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сюжетно-ролевые игры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643406" y="3357562"/>
            <a:ext cx="32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театрализованные игры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62" name="Picture 18" descr="http://gendocs.ru/gendocs/docs/29/28252/conv_1/file1_html_7f12a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429132"/>
            <a:ext cx="2143140" cy="1928826"/>
          </a:xfrm>
          <a:prstGeom prst="rect">
            <a:avLst/>
          </a:prstGeom>
          <a:noFill/>
        </p:spPr>
      </p:pic>
      <p:pic>
        <p:nvPicPr>
          <p:cNvPr id="12" name="Picture 2" descr="https://ddu257.minskedu.gov.by/files/00246/obj/110/14913/img/1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14818"/>
            <a:ext cx="2163147" cy="1641589"/>
          </a:xfrm>
          <a:prstGeom prst="rect">
            <a:avLst/>
          </a:prstGeom>
          <a:noFill/>
        </p:spPr>
      </p:pic>
      <p:pic>
        <p:nvPicPr>
          <p:cNvPr id="14" name="Picture 4" descr="https://ds04.infourok.ru/uploads/ex/0e7e/0006771d-e2a1a15f/hello_html_m3aa1252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2340561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rot="5400000">
            <a:off x="5027595" y="2575684"/>
            <a:ext cx="54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253488">
            <a:off x="2100252" y="2502370"/>
            <a:ext cx="10411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6117585">
            <a:off x="2242514" y="3147231"/>
            <a:ext cx="17152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225909">
            <a:off x="5696976" y="3169737"/>
            <a:ext cx="27912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Организованная образовательная деятельность с элементами конструирования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071678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конструирование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>
            <a:off x="1285852" y="4357694"/>
            <a:ext cx="285752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072198" y="4643446"/>
            <a:ext cx="285752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214678" y="3143248"/>
            <a:ext cx="378621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71472" y="3000372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речи</a:t>
            </a:r>
            <a:endParaRPr lang="ru-RU" dirty="0"/>
          </a:p>
        </p:txBody>
      </p:sp>
      <p:pic>
        <p:nvPicPr>
          <p:cNvPr id="21" name="Picture 4" descr="http://mallishok.ru/wp-content/uploads/2015/02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736"/>
            <a:ext cx="1928826" cy="1718799"/>
          </a:xfrm>
          <a:prstGeom prst="rect">
            <a:avLst/>
          </a:prstGeom>
          <a:noFill/>
        </p:spPr>
      </p:pic>
      <p:pic>
        <p:nvPicPr>
          <p:cNvPr id="22" name="Picture 6" descr="http://xn--74-6kcay8apn5a.xn--p1ai/f/5266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1357322" cy="1357322"/>
          </a:xfrm>
          <a:prstGeom prst="rect">
            <a:avLst/>
          </a:prstGeom>
          <a:noFill/>
        </p:spPr>
      </p:pic>
      <p:pic>
        <p:nvPicPr>
          <p:cNvPr id="24" name="Picture 12" descr="http://is-samara.com/wp-content/uploads/2019/08/malchik_s_igrushka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636"/>
            <a:ext cx="1928826" cy="1572544"/>
          </a:xfrm>
          <a:prstGeom prst="rect">
            <a:avLst/>
          </a:prstGeom>
          <a:noFill/>
        </p:spPr>
      </p:pic>
      <p:pic>
        <p:nvPicPr>
          <p:cNvPr id="25" name="Picture 14" descr="https://multiurok.ru/img/240323/image_5c0133aac1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214950"/>
            <a:ext cx="1087297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Конструирование из строительного материала: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32861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Набор деревянного (окрашенного или неокрашенного) строительного материала, содержащий достаточное количество основных деталей (куб, призма, кирпичик, пластина);</a:t>
            </a:r>
          </a:p>
          <a:p>
            <a:r>
              <a:rPr lang="ru-RU" dirty="0" smtClean="0"/>
              <a:t>Набор напольного деревянного строительного материала;</a:t>
            </a:r>
          </a:p>
          <a:p>
            <a:r>
              <a:rPr lang="ru-RU" dirty="0" smtClean="0"/>
              <a:t>Подбор литературы;</a:t>
            </a:r>
          </a:p>
          <a:p>
            <a:r>
              <a:rPr lang="ru-RU" dirty="0" smtClean="0"/>
              <a:t>Подбор иллюстрированного материала;</a:t>
            </a:r>
          </a:p>
          <a:p>
            <a:r>
              <a:rPr lang="ru-RU" dirty="0" smtClean="0"/>
              <a:t>Схемы, чертежи, модели, фотографии построек;</a:t>
            </a:r>
          </a:p>
          <a:p>
            <a:r>
              <a:rPr lang="ru-RU" dirty="0" smtClean="0"/>
              <a:t>Подбор стихотворений, </a:t>
            </a:r>
            <a:r>
              <a:rPr lang="ru-RU" dirty="0" err="1" smtClean="0"/>
              <a:t>потешек</a:t>
            </a:r>
            <a:r>
              <a:rPr lang="ru-RU" dirty="0" smtClean="0"/>
              <a:t> и загадок.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C:\Users\Лёха\Desktop\136300214_w640_h640_derevyannyj-konstruktor-tsvetn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2762303" cy="1657381"/>
          </a:xfrm>
          <a:prstGeom prst="rect">
            <a:avLst/>
          </a:prstGeom>
          <a:noFill/>
        </p:spPr>
      </p:pic>
      <p:pic>
        <p:nvPicPr>
          <p:cNvPr id="7" name="Picture 5" descr="C:\Users\Лёха\Desktop\1022239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469124" cy="1921801"/>
          </a:xfrm>
          <a:prstGeom prst="rect">
            <a:avLst/>
          </a:prstGeom>
          <a:noFill/>
        </p:spPr>
      </p:pic>
      <p:pic>
        <p:nvPicPr>
          <p:cNvPr id="8" name="Picture 2" descr="C:\Users\Лёха\Desktop\77409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929198"/>
            <a:ext cx="2024050" cy="173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ata3.proshkolu.ru/content/media/pic/std/2000000/1402000/1401587-7047bb03d61ced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636"/>
            <a:ext cx="1214446" cy="1714513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 flipH="1">
            <a:off x="3143240" y="37861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72132" y="37861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42844" y="1714488"/>
            <a:ext cx="731520" cy="2214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286776" y="1857364"/>
            <a:ext cx="731520" cy="22145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из деталей конструкторов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428736"/>
            <a:ext cx="28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Младший возраст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500174"/>
            <a:ext cx="28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Старший возраст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643182"/>
            <a:ext cx="216000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Конструктор типа ЛЕГО                (для настольного и напольного конструирования), имеющий несложные способы крепления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643182"/>
            <a:ext cx="165600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Конструкторы с несложным креплением деталей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643182"/>
            <a:ext cx="1857388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игрушек для обыгрывания построек, соразмерных строительному материалу</a:t>
            </a:r>
          </a:p>
        </p:txBody>
      </p:sp>
      <p:pic>
        <p:nvPicPr>
          <p:cNvPr id="5122" name="Picture 2" descr="https://ds05.infourok.ru/uploads/ex/0668/0004c157-cad44191/hello_html_688cd13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357322" cy="123702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000760" y="5072074"/>
            <a:ext cx="28575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705</TotalTime>
  <Words>414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Планирование работы по конструированию.                                 Мониторинг эффективности решения задач по конструированию. </vt:lpstr>
      <vt:lpstr>конструирование</vt:lpstr>
      <vt:lpstr>Образовательное взаимодействие в режимных моментах</vt:lpstr>
      <vt:lpstr>Образовательное взаимодействие в режимных моментах</vt:lpstr>
      <vt:lpstr>Образовательное взаимодействие в режимных моментах</vt:lpstr>
      <vt:lpstr>Слайд 6</vt:lpstr>
      <vt:lpstr>Организованная образовательная деятельность с элементами конструирования</vt:lpstr>
      <vt:lpstr> Конструирование из строительного материала: </vt:lpstr>
      <vt:lpstr>Конструирование из деталей конструкторов</vt:lpstr>
      <vt:lpstr>Конструирование из бумаги</vt:lpstr>
      <vt:lpstr>Конструирование из природного материала</vt:lpstr>
      <vt:lpstr>Слайд 12</vt:lpstr>
      <vt:lpstr>Спасибо                за   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Лёха</dc:creator>
  <cp:lastModifiedBy>Лёха</cp:lastModifiedBy>
  <cp:revision>76</cp:revision>
  <dcterms:created xsi:type="dcterms:W3CDTF">2019-10-12T17:48:56Z</dcterms:created>
  <dcterms:modified xsi:type="dcterms:W3CDTF">2019-11-17T17:55:52Z</dcterms:modified>
</cp:coreProperties>
</file>