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61" r:id="rId7"/>
    <p:sldId id="262" r:id="rId8"/>
    <p:sldId id="263" r:id="rId9"/>
    <p:sldId id="268" r:id="rId10"/>
    <p:sldId id="273" r:id="rId11"/>
    <p:sldId id="269" r:id="rId12"/>
    <p:sldId id="270" r:id="rId13"/>
    <p:sldId id="271" r:id="rId14"/>
    <p:sldId id="275" r:id="rId15"/>
    <p:sldId id="280" r:id="rId16"/>
    <p:sldId id="277" r:id="rId17"/>
    <p:sldId id="278" r:id="rId18"/>
    <p:sldId id="283" r:id="rId19"/>
    <p:sldId id="281" r:id="rId20"/>
    <p:sldId id="284" r:id="rId21"/>
    <p:sldId id="282" r:id="rId22"/>
    <p:sldId id="285" r:id="rId23"/>
    <p:sldId id="286" r:id="rId24"/>
    <p:sldId id="287" r:id="rId25"/>
    <p:sldId id="288" r:id="rId26"/>
    <p:sldId id="289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922B-5034-49E1-986E-34D0CB885142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48CE-78A4-4E68-97A9-91D23E5E71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im0-tub-ru.yandex.net/i?id=575043c084ac60699605685081ad88f1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0084"/>
            <a:ext cx="8643966" cy="64779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785795"/>
            <a:ext cx="6100778" cy="27146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Современные образовательные технологии в ДОУ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Подготовили: 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Заведующий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/с Смирнова О.В.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Воспитатель первой квалификационной категории Морозова Е.В.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314" name="AutoShape 2" descr="https://im0-tub-ru.yandex.net/i?id=575043c084ac60699605685081ad88f1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894"/>
            <a:ext cx="8286808" cy="621510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214290"/>
            <a:ext cx="821537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здоровьесбережения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здоровьеобогащения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педагогов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 (направленные на развитие культуры здоровья педагогов, в том числе культуры профессионального здоровья, на развитие потребности к здоровому образу жизни; сохранения и стимулирования здоровья (технология использования подвижных и спортивных игр, гимнастика (для глаз, дыхательная и др.), ритмопластика, динамические паузы, релаксация);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образовательные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 (воспитания культуры здоровья дошкольников, личностно-ориентированного воспитания и обучения);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обучения здоровому образу жизни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 (технологии использования физкультурных занятий, коммуникативные игры, система занятий из серии «Уроки футбола», проблемно-игровые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игротренинги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игротерапия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самомассаж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); коррекционные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арт-терапия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, технология музыкального воздействия,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сказкотерапия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психогимнастики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и др.)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К числу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здоровьесберегающих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педагогических технологий следует отнести и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педагогическую технологию активной сенсорно-развивающей среды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 под которой понимается си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темная совокупность и порядок функционирования всех личностных инструментальных и методологических средств, используемых для достижения педагогических целей.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3999" cy="6643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Технологии проектной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Цель: </a:t>
            </a:r>
            <a:r>
              <a:rPr lang="ru-RU" dirty="0"/>
              <a:t>Развитие и обогащение социально-личностного опыта посредством включения детей в сферу межличностного взаимодействия.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128"/>
            <a:ext cx="9144000" cy="6870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Классификация учебных проектов: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/>
              <a:t>«игровые»</a:t>
            </a:r>
            <a:r>
              <a:rPr lang="ru-RU" dirty="0"/>
              <a:t> — детские занятия, участие в групповой деятельности (игры, народные танцы, драматизации, разного рода развлечения);</a:t>
            </a:r>
          </a:p>
          <a:p>
            <a:pPr lvl="0"/>
            <a:r>
              <a:rPr lang="ru-RU" b="1" i="1" dirty="0"/>
              <a:t>«экскурсионные»,</a:t>
            </a:r>
            <a:r>
              <a:rPr lang="ru-RU" dirty="0"/>
              <a:t> направленные на изучение проблем, связанных с окружающей природой и общественной жизнью;</a:t>
            </a:r>
          </a:p>
          <a:p>
            <a:pPr lvl="0"/>
            <a:r>
              <a:rPr lang="ru-RU" dirty="0"/>
              <a:t> </a:t>
            </a:r>
            <a:r>
              <a:rPr lang="ru-RU" b="1" i="1" dirty="0"/>
              <a:t>«повествовательные»,</a:t>
            </a:r>
            <a:r>
              <a:rPr lang="ru-RU" dirty="0"/>
              <a:t>  при разработке которых дети учатся передавать свои впечатления и чувства в устной, письменной, вокальной художественной (картина), музыкальной (игра на рояле) формах;</a:t>
            </a:r>
          </a:p>
          <a:p>
            <a:pPr lvl="0"/>
            <a:r>
              <a:rPr lang="ru-RU" dirty="0"/>
              <a:t> </a:t>
            </a:r>
            <a:r>
              <a:rPr lang="ru-RU" b="1" i="1" dirty="0"/>
              <a:t>«конструктивные»,</a:t>
            </a:r>
            <a:r>
              <a:rPr lang="ru-RU" dirty="0"/>
              <a:t> нацеленные на создание конкретного полезного продукта: сколачивание скворечника, устройство клумб.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406" y="175054"/>
            <a:ext cx="8910594" cy="66829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/>
              <a:t>Типы проектов: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858280" cy="6072206"/>
          </a:xfrm>
        </p:spPr>
        <p:txBody>
          <a:bodyPr>
            <a:noAutofit/>
          </a:bodyPr>
          <a:lstStyle/>
          <a:p>
            <a:pPr lvl="0"/>
            <a:r>
              <a:rPr lang="ru-RU" sz="2000" b="1" i="1" dirty="0"/>
              <a:t>по доминирующему методу: </a:t>
            </a:r>
            <a:endParaRPr lang="ru-RU" sz="2000" b="1" dirty="0"/>
          </a:p>
          <a:p>
            <a:r>
              <a:rPr lang="ru-RU" sz="2000" dirty="0"/>
              <a:t>исследовательские,</a:t>
            </a:r>
          </a:p>
          <a:p>
            <a:r>
              <a:rPr lang="ru-RU" sz="2000" dirty="0"/>
              <a:t>информационные,</a:t>
            </a:r>
          </a:p>
          <a:p>
            <a:r>
              <a:rPr lang="ru-RU" sz="2000" dirty="0"/>
              <a:t>творческие,</a:t>
            </a:r>
          </a:p>
          <a:p>
            <a:r>
              <a:rPr lang="ru-RU" sz="2000" dirty="0"/>
              <a:t>игровые,</a:t>
            </a:r>
          </a:p>
          <a:p>
            <a:r>
              <a:rPr lang="ru-RU" sz="2000" dirty="0"/>
              <a:t>приключенческие,</a:t>
            </a:r>
          </a:p>
          <a:p>
            <a:r>
              <a:rPr lang="ru-RU" sz="2000" dirty="0"/>
              <a:t>практико-ориентированные.</a:t>
            </a:r>
          </a:p>
          <a:p>
            <a:pPr lvl="0"/>
            <a:r>
              <a:rPr lang="ru-RU" sz="2000" b="1" i="1" dirty="0"/>
              <a:t>по характеру содержания: </a:t>
            </a:r>
            <a:endParaRPr lang="ru-RU" sz="2000" b="1" dirty="0"/>
          </a:p>
          <a:p>
            <a:pPr lvl="0"/>
            <a:r>
              <a:rPr lang="ru-RU" sz="2000" dirty="0"/>
              <a:t>включают ребенка и его семью,</a:t>
            </a:r>
          </a:p>
          <a:p>
            <a:pPr lvl="0"/>
            <a:r>
              <a:rPr lang="ru-RU" sz="2000" dirty="0"/>
              <a:t>ребенка и природу,</a:t>
            </a:r>
          </a:p>
          <a:p>
            <a:pPr lvl="0"/>
            <a:r>
              <a:rPr lang="ru-RU" sz="2000" dirty="0"/>
              <a:t>ребенка и рукотворный мир,</a:t>
            </a:r>
          </a:p>
          <a:p>
            <a:pPr lvl="0"/>
            <a:r>
              <a:rPr lang="ru-RU" sz="2000" dirty="0"/>
              <a:t>ребенка, общество и его культурные ценности.</a:t>
            </a:r>
          </a:p>
          <a:p>
            <a:pPr lvl="0">
              <a:buNone/>
            </a:pPr>
            <a:r>
              <a:rPr lang="ru-RU" sz="2000" i="1" dirty="0" smtClean="0"/>
              <a:t> </a:t>
            </a: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60596" y="1"/>
            <a:ext cx="9204596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285728"/>
            <a:ext cx="864399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/>
              <a:t> </a:t>
            </a:r>
            <a:r>
              <a:rPr lang="ru-RU" sz="2000" b="1" i="1" dirty="0" smtClean="0"/>
              <a:t>по характеру участия ребенка в проекте:</a:t>
            </a:r>
            <a:r>
              <a:rPr lang="ru-RU" sz="2000" i="1" dirty="0" smtClean="0"/>
              <a:t> </a:t>
            </a:r>
            <a:endParaRPr lang="ru-RU" sz="2000" dirty="0" smtClean="0"/>
          </a:p>
          <a:p>
            <a:r>
              <a:rPr lang="ru-RU" sz="2000" dirty="0" smtClean="0"/>
              <a:t>заказчик,</a:t>
            </a:r>
          </a:p>
          <a:p>
            <a:r>
              <a:rPr lang="ru-RU" sz="2000" dirty="0" smtClean="0"/>
              <a:t>эксперт,</a:t>
            </a:r>
          </a:p>
          <a:p>
            <a:r>
              <a:rPr lang="ru-RU" sz="2000" dirty="0" smtClean="0"/>
              <a:t>исполнитель,</a:t>
            </a:r>
          </a:p>
          <a:p>
            <a:r>
              <a:rPr lang="ru-RU" sz="2000" dirty="0" smtClean="0"/>
              <a:t>участник от зарождения идеи до получения результата.</a:t>
            </a:r>
          </a:p>
          <a:p>
            <a:pPr lvl="0"/>
            <a:r>
              <a:rPr lang="ru-RU" sz="2000" b="1" i="1" dirty="0" smtClean="0"/>
              <a:t>по характеру контактов:</a:t>
            </a:r>
            <a:r>
              <a:rPr lang="ru-RU" sz="2000" i="1" dirty="0" smtClean="0"/>
              <a:t> </a:t>
            </a:r>
            <a:endParaRPr lang="ru-RU" sz="2000" dirty="0" smtClean="0"/>
          </a:p>
          <a:p>
            <a:pPr lvl="0"/>
            <a:r>
              <a:rPr lang="ru-RU" sz="2000" dirty="0" smtClean="0"/>
              <a:t>осуществляется внутри одной возрастной группы,</a:t>
            </a:r>
          </a:p>
          <a:p>
            <a:pPr lvl="0"/>
            <a:r>
              <a:rPr lang="ru-RU" sz="2000" dirty="0" smtClean="0"/>
              <a:t>в контакте с другой возрастной группой,</a:t>
            </a:r>
          </a:p>
          <a:p>
            <a:pPr lvl="0"/>
            <a:r>
              <a:rPr lang="ru-RU" sz="2000" dirty="0" smtClean="0"/>
              <a:t>внутри ДОУ,</a:t>
            </a:r>
          </a:p>
          <a:p>
            <a:pPr lvl="0"/>
            <a:r>
              <a:rPr lang="ru-RU" sz="2000" dirty="0" smtClean="0"/>
              <a:t>в контакте с семьей,</a:t>
            </a:r>
          </a:p>
          <a:p>
            <a:pPr lvl="0"/>
            <a:r>
              <a:rPr lang="ru-RU" sz="2000" dirty="0" smtClean="0"/>
              <a:t>учреждениями культуры,</a:t>
            </a:r>
          </a:p>
          <a:p>
            <a:pPr lvl="0"/>
            <a:r>
              <a:rPr lang="ru-RU" sz="2000" dirty="0" smtClean="0"/>
              <a:t>общественными организациями (открытый проект).</a:t>
            </a:r>
          </a:p>
          <a:p>
            <a:pPr lvl="0"/>
            <a:r>
              <a:rPr lang="ru-RU" sz="2000" b="1" i="1" dirty="0" smtClean="0"/>
              <a:t>по количеству участников: </a:t>
            </a:r>
            <a:endParaRPr lang="ru-RU" sz="2000" b="1" dirty="0" smtClean="0"/>
          </a:p>
          <a:p>
            <a:pPr lvl="0"/>
            <a:r>
              <a:rPr lang="ru-RU" sz="2000" dirty="0" smtClean="0"/>
              <a:t>индивидуальный,</a:t>
            </a:r>
          </a:p>
          <a:p>
            <a:pPr lvl="0"/>
            <a:r>
              <a:rPr lang="ru-RU" sz="2000" dirty="0" smtClean="0"/>
              <a:t>парный,</a:t>
            </a:r>
          </a:p>
          <a:p>
            <a:pPr lvl="0"/>
            <a:r>
              <a:rPr lang="ru-RU" sz="2000" dirty="0" smtClean="0"/>
              <a:t>групповой,</a:t>
            </a:r>
          </a:p>
          <a:p>
            <a:pPr lvl="0"/>
            <a:r>
              <a:rPr lang="ru-RU" sz="2000" dirty="0" smtClean="0"/>
              <a:t>фронтальный.</a:t>
            </a:r>
          </a:p>
          <a:p>
            <a:pPr lvl="0"/>
            <a:r>
              <a:rPr lang="ru-RU" sz="2000" b="1" i="1" dirty="0" smtClean="0"/>
              <a:t>по продолжительности: </a:t>
            </a:r>
            <a:endParaRPr lang="ru-RU" sz="2000" b="1" dirty="0" smtClean="0"/>
          </a:p>
          <a:p>
            <a:pPr lvl="0"/>
            <a:r>
              <a:rPr lang="ru-RU" sz="2000" dirty="0" smtClean="0"/>
              <a:t>краткосрочный,</a:t>
            </a:r>
          </a:p>
          <a:p>
            <a:pPr lvl="0"/>
            <a:r>
              <a:rPr lang="ru-RU" sz="2000" dirty="0" smtClean="0"/>
              <a:t>средней продолжительности,</a:t>
            </a:r>
          </a:p>
          <a:p>
            <a:pPr lvl="0"/>
            <a:r>
              <a:rPr lang="ru-RU" sz="2000" dirty="0" smtClean="0"/>
              <a:t> долгосрочный.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53562" cy="67151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Технология исследовательской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Цель исследовательской деятельности в детском саду</a:t>
            </a:r>
            <a:r>
              <a:rPr lang="ru-RU" dirty="0"/>
              <a:t> - сформировать у дошкольников основные ключевые компетенции, способность к исследовательскому типу мышления.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https://im0-tub-ru.yandex.net/i?id=575043c084ac60699605685081ad88f1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0962"/>
            <a:ext cx="8909670" cy="6677038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3108" y="500042"/>
            <a:ext cx="68580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Методы и приемы организации экспериментально – исследовательской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деятельности: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эвристические беседы;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постановка и решение вопросов проблемного характера;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наблюдения;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моделирование (создание моделей об изменениях в неживой природе);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опыты;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фиксация результатов: наблюдений, опытов, экспериментов,  трудовой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«погружение» в краски, звуки, запахи и образы природы;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подражание голосам и звукам природы;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использование художественного слова;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дидактические игры, игровые обучающие и творчески развивающие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ситуации;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трудовые поручения, действия.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-12128"/>
            <a:ext cx="9501254" cy="6870128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285728"/>
            <a:ext cx="8501122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Содержание познавательно-исследовательской 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Опыты (экспериментирование)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Состояние и превращение вещества.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Движение   воздуха, воды.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Свойства почвы и минералов.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Условия жизни растений.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Коллекционирование (классификационная работа)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Виды растений.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Виды животных.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Виды строительных сооружений.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Виды транспорта.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Виды профессий.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Путешествие по карте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Стороны света.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Рельефы местности.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Природные    ландшафты и их обитатели.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Части света, их природные и культурные «метки» - символы.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Путешествие по «реке времени»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Прошлое и настоящее    человечества (историческое время) в «метках» материальной цивилизации (например, Египет — пирамиды).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История    жилища и благоустройства.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Информационно-коммуникационные технологии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Информатизация общества ставит перед педагогами-дошкольниками  </a:t>
            </a:r>
            <a:r>
              <a:rPr lang="ru-RU" b="1" i="1" dirty="0"/>
              <a:t>задачи:</a:t>
            </a:r>
            <a:endParaRPr lang="ru-RU" dirty="0"/>
          </a:p>
          <a:p>
            <a:pPr lvl="0"/>
            <a:r>
              <a:rPr lang="ru-RU" dirty="0"/>
              <a:t>идти в ногу со временем,</a:t>
            </a:r>
          </a:p>
          <a:p>
            <a:pPr lvl="0"/>
            <a:r>
              <a:rPr lang="ru-RU" dirty="0"/>
              <a:t>стать для ребенка проводником  в мир новых технологий,</a:t>
            </a:r>
          </a:p>
          <a:p>
            <a:pPr lvl="0"/>
            <a:r>
              <a:rPr lang="ru-RU" dirty="0"/>
              <a:t>наставником в выборе  компьютерных программ,  </a:t>
            </a:r>
          </a:p>
          <a:p>
            <a:pPr lvl="0"/>
            <a:r>
              <a:rPr lang="ru-RU" dirty="0"/>
              <a:t>сформировать основы информационной культуры его личности,</a:t>
            </a:r>
          </a:p>
          <a:p>
            <a:pPr lvl="0"/>
            <a:r>
              <a:rPr lang="ru-RU" dirty="0"/>
              <a:t>повысить профессиональный уровень педагогов и компетентность родителей.     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128"/>
            <a:ext cx="9144000" cy="6870128"/>
          </a:xfrm>
          <a:prstGeom prst="rect">
            <a:avLst/>
          </a:prstGeom>
          <a:noFill/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42910" y="0"/>
            <a:ext cx="814393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Требования к компьютерным программам ДОУ: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Исследовательский характер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Легкость для самостоятельных занятий детей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Развитие широкого спектра навыков и представлений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Возрастное соответствие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Занимательность.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Классификация программ: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Развитие воображения, мышления, памяти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Говорящие словари иностранных языков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Простейшие графические редакторы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Игры-путешествия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Обучение чтению, математике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42910" y="5357826"/>
            <a:ext cx="87153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Использование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мультимедийных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презентаций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488f9a769b11f25ea425515e28cedcf5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Технология </a:t>
            </a:r>
            <a:r>
              <a:rPr lang="ru-RU" sz="2800" dirty="0"/>
              <a:t>– это совокупность приемов, применяемых в каком-либо деле, мастерстве, искусстве (толковый словарь).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    </a:t>
            </a:r>
          </a:p>
          <a:p>
            <a:pPr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Педагогическая </a:t>
            </a:r>
            <a:r>
              <a:rPr lang="ru-RU" sz="2800" b="1" dirty="0"/>
              <a:t>технология</a:t>
            </a:r>
            <a:r>
              <a:rPr lang="ru-RU" sz="2800" dirty="0"/>
              <a:t> - 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(Б.Т.Лихачёв).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https://im0-tub-ru.yandex.net/i?id=575043c084ac60699605685081ad88f1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9524"/>
            <a:ext cx="9004995" cy="6748476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000232" y="285728"/>
            <a:ext cx="671517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Преимущества компьютера: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предъявление информации на экране компьютера в игровой форме вызывает у детей огромный интерес;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несет в себе образный тип информации, понятный дошкольникам;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движения, звук, мультипликация надолго привлекает внимание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обладает стимулом познавательной активности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предоставляет возможность индивидуализации обучения;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 процессе своей деятельности за компьютером дошкольник приобретает уверенность в себе;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позволяет моделировать жизненные ситуации, которые нельзя увидеть в повседневной жизни.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Ошибки при использовании информационно-коммуникационных технологий: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Недостаточная методическая подготовленность педагога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Неправильное определение дидактической роли и места ИКТ на занятиях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Бесплановость, случайность применения ИКТ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Перегруженность занятия демонстрацией.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86"/>
            <a:ext cx="9223004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 </a:t>
            </a:r>
            <a:r>
              <a:rPr lang="ru-RU" sz="4000" b="1" dirty="0"/>
              <a:t>ИКТ в работе современного педагога: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dirty="0"/>
              <a:t>Подбор иллюстративного материала к занятиям и для оформления стендов, группы, кабинетов (сканирование, интернет, принтер, презентация).</a:t>
            </a:r>
          </a:p>
          <a:p>
            <a:r>
              <a:rPr lang="ru-RU" dirty="0"/>
              <a:t>2. Подбор дополнительного познавательного материала к занятиям, знакомство со   сценариями праздников и других мероприятий.</a:t>
            </a:r>
          </a:p>
          <a:p>
            <a:r>
              <a:rPr lang="ru-RU" dirty="0"/>
              <a:t>3. Обмен опытом, знакомство с периодикой, наработками других педагогов России и зарубежья.</a:t>
            </a:r>
          </a:p>
          <a:p>
            <a:r>
              <a:rPr lang="ru-RU" dirty="0"/>
              <a:t>4. 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  </a:r>
          </a:p>
          <a:p>
            <a:r>
              <a:rPr lang="ru-RU" dirty="0"/>
              <a:t>5. Создание презентаций в программе </a:t>
            </a:r>
            <a:r>
              <a:rPr lang="ru-RU" dirty="0" err="1"/>
              <a:t>Рower</a:t>
            </a:r>
            <a:r>
              <a:rPr lang="ru-RU" dirty="0"/>
              <a:t> </a:t>
            </a:r>
            <a:r>
              <a:rPr lang="ru-RU" dirty="0" err="1"/>
              <a:t>Рoint</a:t>
            </a:r>
            <a:r>
              <a:rPr lang="ru-RU" dirty="0"/>
              <a:t> 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8894" y="-78917"/>
            <a:ext cx="9232894" cy="69369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b="1" dirty="0"/>
              <a:t>Личностно - ориентированная технология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Личностно-ориентированные технологии ставят в центр всей системы дошкольного образования личность ребенка, обеспечение комфортных условий в семье и дошкольном учреждении, бесконфликтных и безопасных условий ее развития, реализация имеющихся природных потенциалов.</a:t>
            </a:r>
          </a:p>
          <a:p>
            <a:r>
              <a:rPr lang="ru-RU" dirty="0"/>
              <a:t>Личностно-ориентированная технология реализуется в развивающей среде, отвечающей требованиям содержания новых образовательных программ.</a:t>
            </a:r>
          </a:p>
          <a:p>
            <a:r>
              <a:rPr lang="ru-RU" dirty="0"/>
              <a:t>Отмечаются попытки создания условий личностно-ориентированных взаимодействий с детьми в развивающем пространстве, позволяющей ребенку проявить собственную активность, наиболее полно реализовать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s://im0-tub-ru.yandex.net/i?id=575043c084ac60699605685081ad88f1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2400"/>
            <a:ext cx="8814345" cy="6605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Технология </a:t>
            </a:r>
            <a:r>
              <a:rPr lang="ru-RU" sz="4000" b="1" dirty="0" err="1"/>
              <a:t>портфолио</a:t>
            </a:r>
            <a:r>
              <a:rPr lang="ru-RU" sz="4000" b="1" dirty="0"/>
              <a:t> дошкольника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Портфолио</a:t>
            </a:r>
            <a:r>
              <a:rPr lang="ru-RU" dirty="0"/>
              <a:t> — это копилка личных достижений ребенка в разнообразных видах деятельности, его успехов, положительных эмоций, возможность еще раз пережить приятные моменты своей жизни, это своеобразный маршрут развития ребенка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Процесс создания </a:t>
            </a:r>
            <a:r>
              <a:rPr lang="ru-RU" dirty="0" err="1"/>
              <a:t>портфолио</a:t>
            </a:r>
            <a:r>
              <a:rPr lang="ru-RU" dirty="0"/>
              <a:t> является своего рода педагогической технологией.  Вариантов </a:t>
            </a:r>
            <a:r>
              <a:rPr lang="ru-RU" dirty="0" err="1"/>
              <a:t>портфолио</a:t>
            </a:r>
            <a:r>
              <a:rPr lang="ru-RU" dirty="0"/>
              <a:t> очень много. Содержание разделов  заполняется постепенно, в соответствии с возможностями и достижениями дошкольника.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-297857"/>
            <a:ext cx="9286940" cy="715585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Технология «</a:t>
            </a:r>
            <a:r>
              <a:rPr lang="ru-RU" b="1" dirty="0" err="1"/>
              <a:t>Портфолио</a:t>
            </a:r>
            <a:r>
              <a:rPr lang="ru-RU" b="1" dirty="0"/>
              <a:t> педагога»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Современное образование нуждается в новом типе педагога:</a:t>
            </a:r>
          </a:p>
          <a:p>
            <a:pPr lvl="0"/>
            <a:r>
              <a:rPr lang="ru-RU" dirty="0"/>
              <a:t>творчески думающим,</a:t>
            </a:r>
          </a:p>
          <a:p>
            <a:pPr lvl="0"/>
            <a:r>
              <a:rPr lang="ru-RU" dirty="0"/>
              <a:t>владеющим современными технологиями образования,</a:t>
            </a:r>
          </a:p>
          <a:p>
            <a:pPr lvl="0"/>
            <a:r>
              <a:rPr lang="ru-RU" dirty="0"/>
              <a:t>приемами психолого-педагогической диагностики,</a:t>
            </a:r>
          </a:p>
          <a:p>
            <a:pPr lvl="0"/>
            <a:r>
              <a:rPr lang="ru-RU" dirty="0"/>
              <a:t>способами самостоятельного конструирования педагогического процесса в условиях конкретной практической деятельности,</a:t>
            </a:r>
          </a:p>
          <a:p>
            <a:pPr lvl="0"/>
            <a:r>
              <a:rPr lang="ru-RU" dirty="0"/>
              <a:t>умением прогнозировать свой конечный результат.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Портфолио</a:t>
            </a:r>
            <a:r>
              <a:rPr lang="ru-RU" dirty="0"/>
              <a:t> позволяет учитывать результаты, достигнутые педагогом в разнообразных видах деятельности (воспитательной, учебной, творческой, социальной, коммуникативной), и является альтернативной формой оценки профессионализма и результативности работы педагога.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52" y="0"/>
            <a:ext cx="8780448" cy="65853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Игровая технология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   Строится как целостное образование, охватывающее определенную часть учебного процесса и объединенное общим содержанием, сюжетом, персонажем. В нее включаются последовательно:</a:t>
            </a:r>
          </a:p>
          <a:p>
            <a:pPr lvl="0"/>
            <a:r>
              <a:rPr lang="ru-RU" dirty="0"/>
              <a:t>игры и упражнения, формирующие умение выделять основные, характерные признаки предметов, сравнивать, сопоставлять их;</a:t>
            </a:r>
          </a:p>
          <a:p>
            <a:pPr lvl="0"/>
            <a:r>
              <a:rPr lang="ru-RU" dirty="0"/>
              <a:t>группы игр на обобщение предметов по определенным признакам;</a:t>
            </a:r>
          </a:p>
          <a:p>
            <a:pPr lvl="0"/>
            <a:r>
              <a:rPr lang="ru-RU" dirty="0"/>
              <a:t>группы игр, в процессе которых у дошкольников развивается умение отличать реальные явления от нереальных;</a:t>
            </a:r>
          </a:p>
          <a:p>
            <a:pPr lvl="0"/>
            <a:r>
              <a:rPr lang="ru-RU" dirty="0"/>
              <a:t> группы игр, воспитывающих умение владеть собой, быстроту реакции на слово, фонематический слух, смекалку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im0-tub-ru.yandex.net/i?id=575043c084ac60699605685081ad88f1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9524"/>
            <a:ext cx="9004995" cy="6748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Технология </a:t>
            </a:r>
            <a:r>
              <a:rPr lang="ru-RU" b="1" dirty="0"/>
              <a:t>«ТРИЗ»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142984"/>
            <a:ext cx="6972320" cy="550072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ТРИЗ (теория решения изобретательских задач), которая создана ученым-изобретателем Т.С. </a:t>
            </a:r>
            <a:r>
              <a:rPr lang="ru-RU" dirty="0" err="1"/>
              <a:t>Альтшуллером</a:t>
            </a:r>
            <a:r>
              <a:rPr lang="ru-RU" dirty="0"/>
              <a:t>.</a:t>
            </a:r>
          </a:p>
          <a:p>
            <a:r>
              <a:rPr lang="ru-RU" b="1" i="1" dirty="0"/>
              <a:t>Целью</a:t>
            </a:r>
            <a:r>
              <a:rPr lang="ru-RU" dirty="0"/>
              <a:t> использования данной технологии в детском саду является развитие, с одной стороны, таких качеств мышления, как гибкость, подвижность, системность, диалектичность; с другой – поисковой активности, стремления к новизне; речи и творческого воображения</a:t>
            </a:r>
            <a:r>
              <a:rPr lang="ru-RU" dirty="0" smtClean="0"/>
              <a:t>.</a:t>
            </a:r>
            <a:r>
              <a:rPr lang="ru-RU" dirty="0"/>
              <a:t>        </a:t>
            </a:r>
            <a:r>
              <a:rPr lang="ru-RU" dirty="0" smtClean="0"/>
              <a:t>                                                               </a:t>
            </a:r>
            <a:r>
              <a:rPr lang="ru-RU" dirty="0"/>
              <a:t> </a:t>
            </a:r>
            <a:r>
              <a:rPr lang="ru-RU" b="1" i="1" dirty="0"/>
              <a:t>Основная задача </a:t>
            </a:r>
            <a:r>
              <a:rPr lang="ru-RU" dirty="0"/>
              <a:t>использования ТРИЗ - технологии в дошкольном возрасте – это привить ребенку радость творческих открытий.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2" y="0"/>
            <a:ext cx="9144062" cy="6858048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Человек не может по настоящему  усовершенствоваться, если не помогает усовершенствоваться другим.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Творите сами. Как нет детей без воображения, так нет и педагога без творческих порывов.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7922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 </a:t>
            </a:r>
            <a:r>
              <a:rPr lang="ru-RU" sz="4000" i="1" dirty="0"/>
              <a:t>Основные требования (критерии) педагогической технологии: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 lvl="0" algn="ctr"/>
            <a:r>
              <a:rPr lang="ru-RU" sz="4000" dirty="0"/>
              <a:t>Концептуальность</a:t>
            </a:r>
          </a:p>
          <a:p>
            <a:pPr lvl="0" algn="ctr"/>
            <a:r>
              <a:rPr lang="ru-RU" sz="4000" dirty="0"/>
              <a:t>Системность</a:t>
            </a:r>
          </a:p>
          <a:p>
            <a:pPr lvl="0" algn="ctr"/>
            <a:r>
              <a:rPr lang="ru-RU" sz="4000" dirty="0"/>
              <a:t>Управляемость</a:t>
            </a:r>
          </a:p>
          <a:p>
            <a:pPr lvl="0" algn="ctr"/>
            <a:r>
              <a:rPr lang="ru-RU" sz="4000" dirty="0"/>
              <a:t>Эффективность</a:t>
            </a:r>
          </a:p>
          <a:p>
            <a:pPr lvl="0" algn="ctr"/>
            <a:r>
              <a:rPr lang="ru-RU" sz="4000" dirty="0" err="1"/>
              <a:t>Воспроизводимость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75" y="0"/>
            <a:ext cx="8923325" cy="669249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2910" y="500042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Концептуальность</a:t>
            </a:r>
            <a:r>
              <a:rPr lang="ru-RU" sz="2400" dirty="0" smtClean="0"/>
              <a:t> - опора на определенную научную концепцию, включающую философское, психологическое, дидактическое и социально-педагогическое обоснование достижения образовательных целей.</a:t>
            </a:r>
          </a:p>
          <a:p>
            <a:r>
              <a:rPr lang="ru-RU" sz="2400" dirty="0" smtClean="0"/>
              <a:t>    </a:t>
            </a:r>
            <a:r>
              <a:rPr lang="ru-RU" sz="2400" b="1" dirty="0" smtClean="0"/>
              <a:t>Системность</a:t>
            </a:r>
            <a:r>
              <a:rPr lang="ru-RU" sz="2400" dirty="0" smtClean="0"/>
              <a:t> – технология должна обладать всеми признаками системы:</a:t>
            </a:r>
          </a:p>
          <a:p>
            <a:r>
              <a:rPr lang="ru-RU" sz="2400" dirty="0" smtClean="0"/>
              <a:t> - логикой процесса,</a:t>
            </a:r>
          </a:p>
          <a:p>
            <a:r>
              <a:rPr lang="ru-RU" sz="2400" dirty="0" smtClean="0"/>
              <a:t> - взаимосвязью его частей,</a:t>
            </a:r>
          </a:p>
          <a:p>
            <a:r>
              <a:rPr lang="ru-RU" sz="2400" dirty="0" smtClean="0"/>
              <a:t> - целостностью.</a:t>
            </a:r>
          </a:p>
          <a:p>
            <a:r>
              <a:rPr lang="ru-RU" sz="2400" dirty="0" smtClean="0"/>
              <a:t>    </a:t>
            </a:r>
            <a:r>
              <a:rPr lang="ru-RU" sz="2400" b="1" dirty="0" smtClean="0"/>
              <a:t>Управляемость – </a:t>
            </a:r>
            <a:r>
              <a:rPr lang="ru-RU" sz="2400" dirty="0" smtClean="0"/>
              <a:t>возможность диагностического </a:t>
            </a:r>
            <a:r>
              <a:rPr lang="ru-RU" sz="2400" dirty="0" err="1" smtClean="0"/>
              <a:t>целеполагания</a:t>
            </a:r>
            <a:r>
              <a:rPr lang="ru-RU" sz="2400" dirty="0" smtClean="0"/>
              <a:t>, планирования, проектирования процесса обучения, поэтапной диагностики, варьирования средств и методов с целью коррекции результатов.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01291"/>
            <a:ext cx="8208945" cy="615670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85786" y="428604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Эффективность –</a:t>
            </a:r>
            <a:r>
              <a:rPr lang="ru-RU" sz="2400" dirty="0" smtClean="0"/>
              <a:t> современные педагогические технологии, существующие в конкретных условиях, должны быть эффективными по результатам и оптимальными по затратам, гарантировать достижение определенного стандарта обучения.</a:t>
            </a:r>
          </a:p>
          <a:p>
            <a:r>
              <a:rPr lang="ru-RU" sz="2400" dirty="0" smtClean="0"/>
              <a:t>    </a:t>
            </a:r>
            <a:r>
              <a:rPr lang="ru-RU" sz="2400" b="1" dirty="0" err="1" smtClean="0"/>
              <a:t>Воспроизводимость</a:t>
            </a:r>
            <a:r>
              <a:rPr lang="ru-RU" sz="2400" b="1" dirty="0" smtClean="0"/>
              <a:t> – </a:t>
            </a:r>
            <a:r>
              <a:rPr lang="ru-RU" sz="2400" dirty="0" smtClean="0"/>
              <a:t>возможность применения (повторения, воспроизведения) образовательной технологии в образовательных учреждениях, т.е. технология как педагогический инструмент должна быть гарантированно эффективна в руках любого педагога, использующего ее, независимо от его опыта, стажа, возраста и личностных особенностей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im0-tub-ru.yandex.net/i?id=575043c084ac60699605685081ad88f1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8147069" cy="61055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4000" b="1" i="1" dirty="0"/>
              <a:t>Структура образовательной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504351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u="sng" dirty="0"/>
              <a:t>Концептуальная часть</a:t>
            </a:r>
            <a:r>
              <a:rPr lang="ru-RU" dirty="0"/>
              <a:t> – это научная база технологии, т.е. психолого-педагогические идеи, которые заложены в ее фундамент.</a:t>
            </a:r>
          </a:p>
          <a:p>
            <a:pPr lvl="0"/>
            <a:r>
              <a:rPr lang="ru-RU" u="sng" dirty="0"/>
              <a:t>Содержательная часть</a:t>
            </a:r>
            <a:r>
              <a:rPr lang="ru-RU" dirty="0"/>
              <a:t> – это общие, конкретные цели и содержание учебного материала.</a:t>
            </a:r>
          </a:p>
          <a:p>
            <a:pPr lvl="0"/>
            <a:r>
              <a:rPr lang="ru-RU" u="sng" dirty="0"/>
              <a:t>Процессуальная часть</a:t>
            </a:r>
            <a:r>
              <a:rPr lang="ru-RU" dirty="0"/>
              <a:t> – совокупность форм и методов учебной деятельности детей, методов и форм работы педагога, деятельности педагога по управлению процессом усвоения материала, диагностика обучающего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1456" cy="68832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К числу современных образовательных технологий можно отнести</a:t>
            </a:r>
            <a:r>
              <a:rPr lang="ru-RU" sz="31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здоровьесберегающие</a:t>
            </a:r>
            <a:r>
              <a:rPr lang="ru-RU" dirty="0"/>
              <a:t> технологии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технологии проектной деятельности</a:t>
            </a:r>
          </a:p>
          <a:p>
            <a:pPr lvl="0"/>
            <a:r>
              <a:rPr lang="ru-RU" dirty="0"/>
              <a:t>технология исследовательской деятельности</a:t>
            </a:r>
          </a:p>
          <a:p>
            <a:pPr lvl="0"/>
            <a:r>
              <a:rPr lang="ru-RU" dirty="0"/>
              <a:t> информационно-коммуникационные технологии;</a:t>
            </a:r>
          </a:p>
          <a:p>
            <a:pPr lvl="0"/>
            <a:r>
              <a:rPr lang="ru-RU" dirty="0"/>
              <a:t>личностно-ориентированные технологии;</a:t>
            </a:r>
          </a:p>
          <a:p>
            <a:pPr lvl="0"/>
            <a:r>
              <a:rPr lang="ru-RU" dirty="0"/>
              <a:t>технология </a:t>
            </a:r>
            <a:r>
              <a:rPr lang="ru-RU" dirty="0" err="1"/>
              <a:t>портфолио</a:t>
            </a:r>
            <a:r>
              <a:rPr lang="ru-RU" dirty="0"/>
              <a:t> дошкольника и воспитателя</a:t>
            </a:r>
          </a:p>
          <a:p>
            <a:pPr lvl="0"/>
            <a:r>
              <a:rPr lang="ru-RU" dirty="0"/>
              <a:t>игровая технология</a:t>
            </a:r>
          </a:p>
          <a:p>
            <a:pPr lvl="0"/>
            <a:r>
              <a:rPr lang="ru-RU" dirty="0"/>
              <a:t>технология «ТРИЗ» и др.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s://docviewer.yandex.com/view/0/htmlimage?id=prl1-46s1j8nr0djrzs4mjd9qip6mcgqimdpw22f8hxgvmg236eqyd4kkdw5ff4ccf77zfkbji9gj5tpphiokhko5int9ckd78my395c&amp;width=1588&amp;height=1192&amp;name=bg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err="1"/>
              <a:t>Здоровьесберегающие</a:t>
            </a:r>
            <a:r>
              <a:rPr lang="ru-RU" b="1" dirty="0"/>
              <a:t>  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Целью 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 является обеспечение ребенку возможности сохранения здоровья, формирование у него необходимых знаний, умений, навыков по здоровому образу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nachalo4ka.ru/wp-content/uploads/2014/05/veselyie-rebyata-shablon-prevyu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27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Выделяют (применительно к ДОУ) следующую классификацию </a:t>
            </a:r>
            <a:r>
              <a:rPr lang="ru-RU" sz="2400" b="1" dirty="0" err="1"/>
              <a:t>здоровьесберегающих</a:t>
            </a:r>
            <a:r>
              <a:rPr lang="ru-RU" sz="2400" b="1" dirty="0"/>
              <a:t> технологий: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i="1" dirty="0"/>
              <a:t>медико-профилактические</a:t>
            </a:r>
            <a:r>
              <a:rPr lang="ru-RU" b="1" dirty="0"/>
              <a:t> (</a:t>
            </a:r>
            <a:r>
              <a:rPr lang="ru-RU" dirty="0"/>
              <a:t>обеспечивающие сохранение и приумножение здоровья детей под руководством медицинского персонала в соответствии с медицинским требованиями и нормами, с использованием медицинских средств - технологии организации мониторинга здоровья дошкольников,  контроля за питанием детей, профилактических мероприятий, </a:t>
            </a:r>
            <a:r>
              <a:rPr lang="ru-RU" dirty="0" err="1"/>
              <a:t>здоровьесберегающей</a:t>
            </a:r>
            <a:r>
              <a:rPr lang="ru-RU" dirty="0"/>
              <a:t> среды в ДОУ);</a:t>
            </a:r>
          </a:p>
          <a:p>
            <a:pPr lvl="0"/>
            <a:r>
              <a:rPr lang="ru-RU" dirty="0"/>
              <a:t> </a:t>
            </a:r>
            <a:r>
              <a:rPr lang="ru-RU" b="1" i="1" dirty="0"/>
              <a:t>физкультурно-оздоровительные</a:t>
            </a:r>
            <a:r>
              <a:rPr lang="ru-RU" dirty="0"/>
              <a:t> (направленные на физическое развитие и укрепление здоровья ребенка — технологии развития физических качеств, закаливания, дыхательной гимнастики и др.);</a:t>
            </a:r>
          </a:p>
          <a:p>
            <a:pPr lvl="0"/>
            <a:r>
              <a:rPr lang="ru-RU" b="1" i="1" dirty="0"/>
              <a:t>обеспечения социально-психологического благополучия ребенка</a:t>
            </a:r>
            <a:r>
              <a:rPr lang="ru-RU" dirty="0"/>
              <a:t> (обеспечивающие психическое и социальное здоровье ребенка и направленные на обеспечение эмоциональной комфортности и позитивного психологического самочувствия ребенка в процессе общения со сверстниками и взрослыми в детском саду и семье; технологии психолого-педагогического сопровождения развития ребенка в педагогическом процессе ДОУ);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435</Words>
  <Application>Microsoft Office PowerPoint</Application>
  <PresentationFormat>Экран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Современные образовательные технологии в ДОУ </vt:lpstr>
      <vt:lpstr>Технология – это совокупность приемов, применяемых в каком-либо деле, мастерстве, искусстве (толковый словарь).</vt:lpstr>
      <vt:lpstr>  Основные требования (критерии) педагогической технологии: </vt:lpstr>
      <vt:lpstr>Слайд 4</vt:lpstr>
      <vt:lpstr>Слайд 5</vt:lpstr>
      <vt:lpstr>Структура образовательной технологии </vt:lpstr>
      <vt:lpstr>К числу современных образовательных технологий можно отнести: </vt:lpstr>
      <vt:lpstr>Здоровьесберегающие  технологии </vt:lpstr>
      <vt:lpstr>Выделяют (применительно к ДОУ) следующую классификацию здоровьесберегающих технологий: </vt:lpstr>
      <vt:lpstr>Слайд 10</vt:lpstr>
      <vt:lpstr>Технологии проектной деятельности </vt:lpstr>
      <vt:lpstr>Классификация учебных проектов: </vt:lpstr>
      <vt:lpstr>Типы проектов: </vt:lpstr>
      <vt:lpstr>Слайд 14</vt:lpstr>
      <vt:lpstr>Технология исследовательской деятельности</vt:lpstr>
      <vt:lpstr>Слайд 16</vt:lpstr>
      <vt:lpstr>Слайд 17</vt:lpstr>
      <vt:lpstr>Информационно-коммуникационные технологии </vt:lpstr>
      <vt:lpstr>Слайд 19</vt:lpstr>
      <vt:lpstr>Слайд 20</vt:lpstr>
      <vt:lpstr> ИКТ в работе современного педагога: </vt:lpstr>
      <vt:lpstr>Личностно - ориентированная технология </vt:lpstr>
      <vt:lpstr>Технология портфолио дошкольника </vt:lpstr>
      <vt:lpstr> Технология «Портфолио педагога» </vt:lpstr>
      <vt:lpstr>Игровая технология </vt:lpstr>
      <vt:lpstr>Технология «ТРИЗ» </vt:lpstr>
      <vt:lpstr>Слайд 27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в ДОУ</dc:title>
  <dc:creator>Лёха</dc:creator>
  <cp:lastModifiedBy>Лёха</cp:lastModifiedBy>
  <cp:revision>9</cp:revision>
  <dcterms:created xsi:type="dcterms:W3CDTF">2017-10-10T17:45:12Z</dcterms:created>
  <dcterms:modified xsi:type="dcterms:W3CDTF">2017-10-10T19:14:46Z</dcterms:modified>
</cp:coreProperties>
</file>